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383" r:id="rId3"/>
    <p:sldId id="382" r:id="rId4"/>
    <p:sldId id="392" r:id="rId5"/>
    <p:sldId id="400" r:id="rId6"/>
    <p:sldId id="418" r:id="rId7"/>
    <p:sldId id="440" r:id="rId8"/>
    <p:sldId id="441" r:id="rId9"/>
    <p:sldId id="442" r:id="rId10"/>
    <p:sldId id="443" r:id="rId11"/>
    <p:sldId id="419" r:id="rId12"/>
    <p:sldId id="444" r:id="rId13"/>
    <p:sldId id="445" r:id="rId14"/>
    <p:sldId id="446" r:id="rId15"/>
    <p:sldId id="420" r:id="rId16"/>
    <p:sldId id="447" r:id="rId17"/>
    <p:sldId id="448" r:id="rId18"/>
    <p:sldId id="421" r:id="rId19"/>
    <p:sldId id="450" r:id="rId20"/>
    <p:sldId id="449" r:id="rId21"/>
    <p:sldId id="452" r:id="rId22"/>
    <p:sldId id="453" r:id="rId23"/>
    <p:sldId id="451" r:id="rId24"/>
    <p:sldId id="401" r:id="rId25"/>
    <p:sldId id="455" r:id="rId26"/>
    <p:sldId id="457" r:id="rId27"/>
    <p:sldId id="456" r:id="rId28"/>
    <p:sldId id="458" r:id="rId29"/>
    <p:sldId id="422" r:id="rId30"/>
    <p:sldId id="423" r:id="rId31"/>
    <p:sldId id="454" r:id="rId32"/>
    <p:sldId id="424" r:id="rId33"/>
    <p:sldId id="406" r:id="rId34"/>
    <p:sldId id="428" r:id="rId35"/>
    <p:sldId id="425" r:id="rId36"/>
    <p:sldId id="460" r:id="rId37"/>
    <p:sldId id="461" r:id="rId38"/>
    <p:sldId id="459" r:id="rId39"/>
    <p:sldId id="462" r:id="rId40"/>
  </p:sldIdLst>
  <p:sldSz cx="12192000" cy="6858000"/>
  <p:notesSz cx="6858000" cy="9144000"/>
  <p:embeddedFontLst>
    <p:embeddedFont>
      <p:font typeface="Inconsolatazi4varl_qu" panose="02000503000000000000" pitchFamily="2" charset="0"/>
      <p:regular r:id="rId41"/>
      <p:bold r:id="rId42"/>
    </p:embeddedFont>
    <p:embeddedFont>
      <p:font typeface="SF Pro Display" pitchFamily="2" charset="0"/>
      <p:regular r:id="rId43"/>
      <p:bold r:id="rId44"/>
      <p:italic r:id="rId45"/>
      <p:boldItalic r:id="rId46"/>
    </p:embeddedFont>
    <p:embeddedFont>
      <p:font typeface="SF Pro Display Light" pitchFamily="2" charset="0"/>
      <p:regular r:id="rId47"/>
      <p:italic r:id="rId48"/>
    </p:embeddedFont>
    <p:embeddedFont>
      <p:font typeface="SF PRO DISPLAY SEMIBOLD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383"/>
            <p14:sldId id="382"/>
            <p14:sldId id="392"/>
            <p14:sldId id="400"/>
            <p14:sldId id="418"/>
            <p14:sldId id="440"/>
            <p14:sldId id="441"/>
            <p14:sldId id="442"/>
            <p14:sldId id="443"/>
            <p14:sldId id="419"/>
            <p14:sldId id="444"/>
            <p14:sldId id="445"/>
            <p14:sldId id="446"/>
            <p14:sldId id="420"/>
            <p14:sldId id="447"/>
            <p14:sldId id="448"/>
            <p14:sldId id="421"/>
            <p14:sldId id="450"/>
            <p14:sldId id="449"/>
            <p14:sldId id="452"/>
            <p14:sldId id="453"/>
            <p14:sldId id="451"/>
            <p14:sldId id="401"/>
            <p14:sldId id="455"/>
            <p14:sldId id="457"/>
            <p14:sldId id="456"/>
            <p14:sldId id="458"/>
            <p14:sldId id="422"/>
            <p14:sldId id="423"/>
            <p14:sldId id="454"/>
            <p14:sldId id="424"/>
            <p14:sldId id="406"/>
            <p14:sldId id="428"/>
            <p14:sldId id="425"/>
            <p14:sldId id="460"/>
            <p14:sldId id="461"/>
            <p14:sldId id="459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D41-7F1E-2A46-8693-43307BEAF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0663-EF2A-B249-AFA0-4130227F0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89D92-ADB0-764A-B170-775AB6E0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7E72-9EAF-5243-BF8A-947EA939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B478-D354-DD4E-B3C5-531C9F7B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6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637A-2183-9640-9948-464B49B1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012B0-50D6-FA44-8834-E3C9B2682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77D4-ED36-394C-B745-123CAB7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F4BB-FEFF-2E49-963D-D9CAF624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8A9F-000D-1F41-9CB0-41864861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D28CB-DDB0-5148-9A8B-75A0D073C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D68A-9D47-7D4C-B97B-DF000D81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0FBC-5548-8F4D-BD51-9F47FAA6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B8E59-7F39-B14F-891D-638B5441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D406-5F2A-A640-BDB9-BCA50748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CF11-CD56-1B49-9125-E307B4D6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0033-4128-7745-AEE0-D12DBB2D7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8C59-E8BF-DA41-8F57-09316FE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0417-7640-D646-99C5-1C32F6AC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7089-18C5-1E40-B3E4-D09A8D8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7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836F-5F00-1A42-97C7-2249E36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0BFC-C3F1-124A-89B6-C5947AB9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6946-0FB0-4743-BA88-0BB39894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2C4E-383B-9D43-BAFB-E8493D6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47D8-EF02-F443-88E7-FF30DDC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7A6E-8486-164B-B946-E7F758E0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78F5-23D0-0047-97C1-DD0374C9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37E13-5295-E148-9E25-7C836127A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6C92D-33E5-8E4D-8C49-419A3B48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C994-2FC3-0B47-9A28-28566B7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5EDF-EFF9-CC40-B931-9C257C65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9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0721-D179-F44B-BE0A-41D7C717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AE4AD-DE2C-E84E-B9D5-9B6C099F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ACF8E-87CE-9A41-AE91-9B48BCC0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8A1A3-02C4-7949-AE82-2C3EAD88A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31BC-9389-064E-919D-F2F70DE2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F1AD0-4799-5F4B-8DEE-F71EFF32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D9D18-ABAF-7E4C-99C9-25D246F4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2E9A0-0879-1B40-BAC7-A583604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E8F6-3D52-644B-A27B-BC44D3BC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CBDB2-DBEF-284A-9B81-48663E1C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978EC-F66D-9F40-B390-C375417A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7C1C-7900-6C48-8F13-EA8A64E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99BE4-F4C2-964C-9535-2A35A584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88B9E-E964-5B46-8FC0-DA2E163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2ABA-C414-2E43-84BE-CB6C8BA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3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8281-E057-CC4F-97AC-FFC2B634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288-798E-5143-8CD8-9D364A3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2B3A2-B512-A942-BD18-0DF20A12C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8C473-B02B-F848-AADC-6FE32AA7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8F9B-18FA-4049-9DA6-F19920B7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7D75B-8889-9945-8203-D545C09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2D4D-2038-1542-B0D0-C95730B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A6257-E1B0-AF47-A497-CC6C8506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DC5A8-B858-CC46-B406-E6279059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82DE-3178-EF4B-A1E2-A1385819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36BF2-7EBD-F640-8120-4B02650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F289A-B29A-304A-A9D6-959342D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5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7CFB8-E11C-0548-A491-E1F7321F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004-C27D-984B-AB4D-3DD3325B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5EAA-4BD4-1D46-885E-C860EC548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4FDC-DC8E-6D42-9BD8-EE6A0802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C790-545B-5249-A27B-1EB66814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7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Genomic Visualization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Ryan L. Minster, PhD</a:t>
            </a:r>
            <a:r>
              <a:rPr lang="en-US"/>
              <a:t>, MSIS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Spacial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Actual (or hypothetical or abstract)</a:t>
            </a:r>
            <a:br>
              <a:rPr lang="en-US"/>
            </a:br>
            <a:r>
              <a:rPr lang="en-US"/>
              <a:t>3D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tRNA.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4D586-44A6-234A-A52E-D41B05EE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0" y="598488"/>
            <a:ext cx="5380194" cy="528796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28708D-30BA-1A4E-B470-92A3569B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3" y="3212307"/>
            <a:ext cx="6243217" cy="2964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B2366-6B95-6444-8E4C-9E708E51651E}"/>
              </a:ext>
            </a:extLst>
          </p:cNvPr>
          <p:cNvSpPr txBox="1"/>
          <p:nvPr/>
        </p:nvSpPr>
        <p:spPr>
          <a:xfrm>
            <a:off x="1681480" y="6493093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tRNA. NHGRI Talking Glossary of Genetic Terms</a:t>
            </a:r>
          </a:p>
        </p:txBody>
      </p:sp>
    </p:spTree>
    <p:extLst>
      <p:ext uri="{BB962C8B-B14F-4D97-AF65-F5344CB8AC3E}">
        <p14:creationId xmlns:p14="http://schemas.microsoft.com/office/powerpoint/2010/main" val="54007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Contiguous</a:t>
            </a:r>
          </a:p>
          <a:p>
            <a:r>
              <a:rPr lang="en-US"/>
              <a:t>Segregated</a:t>
            </a:r>
          </a:p>
        </p:txBody>
      </p:sp>
    </p:spTree>
    <p:extLst>
      <p:ext uri="{BB962C8B-B14F-4D97-AF65-F5344CB8AC3E}">
        <p14:creationId xmlns:p14="http://schemas.microsoft.com/office/powerpoint/2010/main" val="79245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Contiguous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  <a:p>
            <a:r>
              <a:rPr lang="en-US"/>
              <a:t>Genome browsers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EE71-E2CB-C648-A9EC-33A406A6EFD6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Medicine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2017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EEB4BA-357C-AB46-BBA6-F8389DEE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3429000"/>
            <a:ext cx="1005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Segregated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C4036-798F-F742-87DD-290C4749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30" y="1825625"/>
            <a:ext cx="8823960" cy="45784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4F811-8369-DC48-8265-322B5CC97E63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BMI loci.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PheGenI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2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Replace segments of sequence with abstract symbols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2FC4E-2AFE-A943-9F3F-EB553187DAC6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19:45409011–45412650.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63CF6E-596E-A441-96A1-F3A2F6FC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3" y="2703359"/>
            <a:ext cx="11289213" cy="3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Replace segments of sequence with abstract symbols</a:t>
            </a:r>
          </a:p>
          <a:p>
            <a:pPr lvl="1"/>
            <a:r>
              <a:rPr lang="en-US"/>
              <a:t>In gnomAD, introns have been abstracted to short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98EA-E2DC-AC43-8720-E8FD3DCCC544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APOE.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2951CF-2396-2344-9117-12E2138A92CA}"/>
              </a:ext>
            </a:extLst>
          </p:cNvPr>
          <p:cNvGrpSpPr/>
          <p:nvPr/>
        </p:nvGrpSpPr>
        <p:grpSpPr>
          <a:xfrm>
            <a:off x="330074" y="3103539"/>
            <a:ext cx="11531851" cy="3073424"/>
            <a:chOff x="330074" y="2994961"/>
            <a:chExt cx="11531851" cy="3073424"/>
          </a:xfrm>
        </p:grpSpPr>
        <p:pic>
          <p:nvPicPr>
            <p:cNvPr id="8" name="Picture 7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898C681-B1A9-7641-8DE5-6265918A7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905"/>
            <a:stretch/>
          </p:blipFill>
          <p:spPr>
            <a:xfrm>
              <a:off x="330074" y="2994961"/>
              <a:ext cx="11531851" cy="528862"/>
            </a:xfrm>
            <a:prstGeom prst="rect">
              <a:avLst/>
            </a:prstGeom>
          </p:spPr>
        </p:pic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247EF05-38AD-944F-8206-803376567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430"/>
            <a:stretch/>
          </p:blipFill>
          <p:spPr>
            <a:xfrm>
              <a:off x="330074" y="3523823"/>
              <a:ext cx="11531851" cy="2544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21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segments of sequence with abstract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BE7-A637-B34B-A595-BA93284B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"/>
          <a:stretch/>
        </p:blipFill>
        <p:spPr>
          <a:xfrm>
            <a:off x="2308860" y="2461797"/>
            <a:ext cx="7296150" cy="4174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2FF9E-FEE1-FA41-BFFE-67B3E87EFDE7}"/>
              </a:ext>
            </a:extLst>
          </p:cNvPr>
          <p:cNvSpPr txBox="1"/>
          <p:nvPr/>
        </p:nvSpPr>
        <p:spPr>
          <a:xfrm>
            <a:off x="7118985" y="6492875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Russell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unpub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30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27"/>
            <a:ext cx="10515600" cy="1325563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990"/>
            <a:ext cx="10515600" cy="4351338"/>
          </a:xfrm>
        </p:spPr>
        <p:txBody>
          <a:bodyPr/>
          <a:lstStyle/>
          <a:p>
            <a:r>
              <a:rPr lang="en-US" dirty="0"/>
              <a:t>With increasing levels of abstraction, the </a:t>
            </a:r>
            <a:r>
              <a:rPr lang="en-US" b="1" dirty="0"/>
              <a:t>order and position </a:t>
            </a:r>
            <a:r>
              <a:rPr lang="en-US" dirty="0"/>
              <a:t>of features becomes </a:t>
            </a:r>
            <a:r>
              <a:rPr lang="en-US" b="1" dirty="0"/>
              <a:t>more salient </a:t>
            </a:r>
            <a:r>
              <a:rPr lang="en-US" dirty="0"/>
              <a:t>than the </a:t>
            </a:r>
            <a:r>
              <a:rPr lang="en-US" b="1" dirty="0"/>
              <a:t>relative lengths </a:t>
            </a:r>
            <a:r>
              <a:rPr lang="en-US" dirty="0"/>
              <a:t>of features.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429D15-80D5-534E-B571-94305E22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731534"/>
            <a:ext cx="707390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4A727-BE4B-E943-925E-7A21287A793A}"/>
              </a:ext>
            </a:extLst>
          </p:cNvPr>
          <p:cNvSpPr txBox="1"/>
          <p:nvPr/>
        </p:nvSpPr>
        <p:spPr>
          <a:xfrm>
            <a:off x="4660900" y="4446034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Kotler &amp; Haig.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Evol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Anthropol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21395-BC0C-F14A-B27F-1F3CBC7C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1" y="4880563"/>
            <a:ext cx="11429038" cy="1356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443B9-A2B5-4D47-8FE9-4C28727868E7}"/>
              </a:ext>
            </a:extLst>
          </p:cNvPr>
          <p:cNvSpPr txBox="1"/>
          <p:nvPr/>
        </p:nvSpPr>
        <p:spPr>
          <a:xfrm>
            <a:off x="6838469" y="6299033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15:23565674–25630075.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</a:p>
        </p:txBody>
      </p:sp>
    </p:spTree>
    <p:extLst>
      <p:ext uri="{BB962C8B-B14F-4D97-AF65-F5344CB8AC3E}">
        <p14:creationId xmlns:p14="http://schemas.microsoft.com/office/powerpoint/2010/main" val="100743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Serial</a:t>
            </a:r>
          </a:p>
          <a:p>
            <a:r>
              <a:rPr lang="en-US"/>
              <a:t>Parallel</a:t>
            </a:r>
          </a:p>
          <a:p>
            <a:r>
              <a:rPr lang="en-US"/>
              <a:t>Orthogonal</a:t>
            </a:r>
          </a:p>
        </p:txBody>
      </p:sp>
    </p:spTree>
    <p:extLst>
      <p:ext uri="{BB962C8B-B14F-4D97-AF65-F5344CB8AC3E}">
        <p14:creationId xmlns:p14="http://schemas.microsoft.com/office/powerpoint/2010/main" val="169487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Serial Arrangement</a:t>
            </a:r>
          </a:p>
          <a:p>
            <a:pPr lvl="1"/>
            <a:r>
              <a:rPr lang="en-US" sz="2800"/>
              <a:t>End-to-end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93AEC-1EDA-5C47-BA2B-5CE37436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754" y="1479834"/>
            <a:ext cx="4830930" cy="485508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F5BB5C-D29E-2D44-9E54-2A3C69C8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52" y="3216275"/>
            <a:ext cx="2844800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2E3F60-1D1D-934A-918A-DB1AF6C90CB9}"/>
              </a:ext>
            </a:extLst>
          </p:cNvPr>
          <p:cNvSpPr/>
          <p:nvPr/>
        </p:nvSpPr>
        <p:spPr>
          <a:xfrm rot="1715219">
            <a:off x="2733628" y="2986284"/>
            <a:ext cx="897048" cy="1768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03DCE-3F4E-9047-BB6E-4BE526EB10E9}"/>
              </a:ext>
            </a:extLst>
          </p:cNvPr>
          <p:cNvSpPr txBox="1"/>
          <p:nvPr/>
        </p:nvSpPr>
        <p:spPr>
          <a:xfrm>
            <a:off x="6356412" y="6492875"/>
            <a:ext cx="5720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Krzywinski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http://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circos.ca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/guide/visual/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img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circos-visualguide-med.png</a:t>
            </a:r>
            <a:endParaRPr lang="en-US" sz="1200" b="1" dirty="0">
              <a:latin typeface="Inconsolatazi4varl_qu" panose="02000503000000000000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8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E6FDA8E-0BEE-A244-83C5-0D1E4F46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14" y="403919"/>
            <a:ext cx="10113371" cy="605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47723-8E59-ED45-A350-098378069AB9}"/>
              </a:ext>
            </a:extLst>
          </p:cNvPr>
          <p:cNvSpPr txBox="1"/>
          <p:nvPr/>
        </p:nvSpPr>
        <p:spPr>
          <a:xfrm>
            <a:off x="7219950" y="6488668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F Pro Display" pitchFamily="2" charset="0"/>
                <a:ea typeface="SF Pro Display" pitchFamily="2" charset="0"/>
              </a:rPr>
              <a:t>Cuellar-</a:t>
            </a:r>
            <a:r>
              <a:rPr lang="en-US" dirty="0" err="1">
                <a:latin typeface="SF Pro Display" pitchFamily="2" charset="0"/>
                <a:ea typeface="SF Pro Display" pitchFamily="2" charset="0"/>
              </a:rPr>
              <a:t>Partida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i="1" dirty="0">
                <a:latin typeface="SF Pro Display" pitchFamily="2" charset="0"/>
                <a:ea typeface="SF Pro Display" pitchFamily="2" charset="0"/>
              </a:rPr>
              <a:t>et al. Nat Hum </a:t>
            </a:r>
            <a:r>
              <a:rPr lang="en-US" i="1" dirty="0" err="1">
                <a:latin typeface="SF Pro Display" pitchFamily="2" charset="0"/>
                <a:ea typeface="SF Pro Display" pitchFamily="2" charset="0"/>
              </a:rPr>
              <a:t>Behav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93559-EEE6-764B-A63F-48421363570C}"/>
              </a:ext>
            </a:extLst>
          </p:cNvPr>
          <p:cNvSpPr txBox="1"/>
          <p:nvPr/>
        </p:nvSpPr>
        <p:spPr>
          <a:xfrm>
            <a:off x="4032884" y="640318"/>
            <a:ext cx="497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F Pro Display Light" pitchFamily="2" charset="0"/>
                <a:ea typeface="SF Pro Display Light" pitchFamily="2" charset="0"/>
              </a:rPr>
              <a:t>13,346,399 SNPs (MAF &gt; 0.005)</a:t>
            </a:r>
          </a:p>
        </p:txBody>
      </p:sp>
    </p:spTree>
    <p:extLst>
      <p:ext uri="{BB962C8B-B14F-4D97-AF65-F5344CB8AC3E}">
        <p14:creationId xmlns:p14="http://schemas.microsoft.com/office/powerpoint/2010/main" val="14980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Parallel Arrangement</a:t>
            </a:r>
          </a:p>
          <a:p>
            <a:pPr lvl="1"/>
            <a:r>
              <a:rPr lang="en-US" sz="2800"/>
              <a:t>Linear or circular</a:t>
            </a:r>
          </a:p>
          <a:p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97E41C-B23E-7A41-92D0-3033550F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89" y="3610260"/>
            <a:ext cx="8785860" cy="18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Arrangement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31371C57-8248-0B46-BC67-61594826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1645444"/>
            <a:ext cx="5981700" cy="471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BD045-7DDF-E64B-A94F-28FBDE1A68D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Lee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BMC Genomics.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0663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Orthogonal Arrangement (can often be rearranged to put the map along the diagonal)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BD045-7DDF-E64B-A94F-28FBDE1A68D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Luna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Bioinformatics.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2007</a:t>
            </a:r>
          </a:p>
        </p:txBody>
      </p:sp>
      <p:pic>
        <p:nvPicPr>
          <p:cNvPr id="7" name="Picture 6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C68B3F2E-0A8D-7144-8DF5-2FB818772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"/>
          <a:stretch/>
        </p:blipFill>
        <p:spPr>
          <a:xfrm>
            <a:off x="2707689" y="2743884"/>
            <a:ext cx="6998285" cy="3734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6015E-000A-D842-B56A-8CAEB23BEAE9}"/>
              </a:ext>
            </a:extLst>
          </p:cNvPr>
          <p:cNvSpPr/>
          <p:nvPr/>
        </p:nvSpPr>
        <p:spPr>
          <a:xfrm>
            <a:off x="8423910" y="5779532"/>
            <a:ext cx="880110" cy="619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1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/>
              <a:t>Segmentation Type</a:t>
            </a:r>
          </a:p>
          <a:p>
            <a:r>
              <a:rPr lang="en-US"/>
              <a:t>Length Type</a:t>
            </a:r>
          </a:p>
          <a:p>
            <a:r>
              <a:rPr lang="en-US"/>
              <a:t>Attributes / Annotation</a:t>
            </a:r>
          </a:p>
        </p:txBody>
      </p:sp>
    </p:spTree>
    <p:extLst>
      <p:ext uri="{BB962C8B-B14F-4D97-AF65-F5344CB8AC3E}">
        <p14:creationId xmlns:p14="http://schemas.microsoft.com/office/powerpoint/2010/main" val="345528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Segmentation Type</a:t>
            </a:r>
          </a:p>
          <a:p>
            <a:pPr lvl="1"/>
            <a:r>
              <a:rPr lang="en-US" sz="2800" dirty="0"/>
              <a:t>Sparse features</a:t>
            </a:r>
          </a:p>
          <a:p>
            <a:pPr lvl="2"/>
            <a:r>
              <a:rPr lang="en-US" sz="2400" dirty="0"/>
              <a:t>Genes, SNPs, etc.</a:t>
            </a:r>
          </a:p>
          <a:p>
            <a:pPr lvl="1"/>
            <a:r>
              <a:rPr lang="en-US" sz="2800" dirty="0"/>
              <a:t>Contiguous features</a:t>
            </a:r>
          </a:p>
          <a:p>
            <a:pPr lvl="2"/>
            <a:r>
              <a:rPr lang="en-US" sz="2400" dirty="0"/>
              <a:t>Copy number, coding/non-coding,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9B41-81EE-1446-9F0D-FAFF227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B9A4-1C8E-2949-A845-5F457807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start and an end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Transcripts</a:t>
            </a:r>
          </a:p>
          <a:p>
            <a:pPr lvl="1"/>
            <a:r>
              <a:rPr lang="en-US" dirty="0"/>
              <a:t>Introns and Exons</a:t>
            </a:r>
          </a:p>
          <a:p>
            <a:pPr lvl="1"/>
            <a:r>
              <a:rPr lang="en-US" dirty="0"/>
              <a:t>SNPs</a:t>
            </a:r>
          </a:p>
          <a:p>
            <a:pPr lvl="1"/>
            <a:r>
              <a:rPr lang="en-US" dirty="0"/>
              <a:t>Regulatory Elements</a:t>
            </a:r>
          </a:p>
          <a:p>
            <a:pPr lvl="1"/>
            <a:r>
              <a:rPr lang="en-US" dirty="0"/>
              <a:t>Repeats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19-45409011-45427650.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4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617B48-1BB3-7543-9290-8D4495E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" y="92333"/>
            <a:ext cx="11964111" cy="62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9B41-81EE-1446-9F0D-FAFF227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B9A4-1C8E-2949-A845-5F457807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point/segment in the genome has a “value”</a:t>
            </a:r>
          </a:p>
          <a:p>
            <a:pPr lvl="1"/>
            <a:r>
              <a:rPr lang="en-US" dirty="0"/>
              <a:t>Chromosome</a:t>
            </a:r>
          </a:p>
          <a:p>
            <a:pPr lvl="1"/>
            <a:r>
              <a:rPr lang="en-US" dirty="0"/>
              <a:t>Chromosome band</a:t>
            </a:r>
          </a:p>
          <a:p>
            <a:pPr lvl="1"/>
            <a:r>
              <a:rPr lang="en-US" dirty="0"/>
              <a:t>Copy number</a:t>
            </a:r>
          </a:p>
          <a:p>
            <a:pPr lvl="1"/>
            <a:r>
              <a:rPr lang="en-US" dirty="0"/>
              <a:t>Coding vs non-coding</a:t>
            </a:r>
          </a:p>
          <a:p>
            <a:pPr lvl="1"/>
            <a:r>
              <a:rPr lang="en-US" dirty="0"/>
              <a:t>Methylation</a:t>
            </a:r>
          </a:p>
          <a:p>
            <a:pPr lvl="1"/>
            <a:r>
              <a:rPr lang="en-US" dirty="0"/>
              <a:t>Acetylation</a:t>
            </a:r>
          </a:p>
          <a:p>
            <a:pPr lvl="1"/>
            <a:r>
              <a:rPr lang="en-US" dirty="0"/>
              <a:t>GC%</a:t>
            </a:r>
          </a:p>
          <a:p>
            <a:pPr lvl="1"/>
            <a:r>
              <a:rPr lang="en-US" dirty="0"/>
              <a:t>Sequencing coverage</a:t>
            </a:r>
          </a:p>
          <a:p>
            <a:pPr lvl="1"/>
            <a:r>
              <a:rPr lang="en-US" dirty="0"/>
              <a:t>Conservation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5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617B48-1BB3-7543-9290-8D4495E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" y="92333"/>
            <a:ext cx="11964111" cy="62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Length Type</a:t>
            </a:r>
          </a:p>
          <a:p>
            <a:pPr lvl="1"/>
            <a:r>
              <a:rPr lang="en-US" sz="2800" dirty="0"/>
              <a:t>Point features</a:t>
            </a:r>
          </a:p>
          <a:p>
            <a:pPr lvl="2"/>
            <a:r>
              <a:rPr lang="en-US" sz="2400" dirty="0"/>
              <a:t>1 nucleotide</a:t>
            </a:r>
          </a:p>
          <a:p>
            <a:pPr lvl="1"/>
            <a:r>
              <a:rPr lang="en-US" sz="2800" dirty="0"/>
              <a:t>Segment features</a:t>
            </a:r>
          </a:p>
          <a:p>
            <a:pPr lvl="2"/>
            <a:r>
              <a:rPr lang="en-US" sz="2400" dirty="0"/>
              <a:t>&gt; 1 nucleotide</a:t>
            </a:r>
          </a:p>
          <a:p>
            <a:endParaRPr lang="en-US" dirty="0"/>
          </a:p>
          <a:p>
            <a:r>
              <a:rPr lang="en-US" dirty="0"/>
              <a:t>Both sparse and continuous features have lengths</a:t>
            </a:r>
          </a:p>
          <a:p>
            <a:pPr lvl="1"/>
            <a:r>
              <a:rPr lang="en-US" sz="2800" dirty="0"/>
              <a:t>Sequencing coverage is a point feature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(Useful)</a:t>
            </a:r>
            <a:r>
              <a:rPr lang="en-US" sz="2800" dirty="0"/>
              <a:t> GC% is a segment feature </a:t>
            </a:r>
          </a:p>
        </p:txBody>
      </p:sp>
    </p:spTree>
    <p:extLst>
      <p:ext uri="{BB962C8B-B14F-4D97-AF65-F5344CB8AC3E}">
        <p14:creationId xmlns:p14="http://schemas.microsoft.com/office/powerpoint/2010/main" val="168179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888E-DAF1-334B-86B8-B88D1F14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D833-DBD8-414A-9FF5-F56FD1BF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taxonomies for genomic map visualization</a:t>
            </a:r>
          </a:p>
          <a:p>
            <a:r>
              <a:rPr lang="en-US" dirty="0"/>
              <a:t>Describe the difference between vector and raster graphics, use each in appropriate circumstances</a:t>
            </a:r>
          </a:p>
        </p:txBody>
      </p:sp>
    </p:spTree>
    <p:extLst>
      <p:ext uri="{BB962C8B-B14F-4D97-AF65-F5344CB8AC3E}">
        <p14:creationId xmlns:p14="http://schemas.microsoft.com/office/powerpoint/2010/main" val="139909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Attributes</a:t>
            </a:r>
          </a:p>
          <a:p>
            <a:pPr lvl="1"/>
            <a:r>
              <a:rPr lang="en-US" sz="2800" dirty="0"/>
              <a:t>Number of attributes = 0, 1, or &gt; 1</a:t>
            </a:r>
            <a:endParaRPr lang="en-US" sz="2400" dirty="0"/>
          </a:p>
          <a:p>
            <a:pPr lvl="1"/>
            <a:r>
              <a:rPr lang="en-US" sz="2800" dirty="0"/>
              <a:t>Values</a:t>
            </a:r>
          </a:p>
          <a:p>
            <a:pPr lvl="2"/>
            <a:r>
              <a:rPr lang="en-US" sz="2800" dirty="0"/>
              <a:t>Quantitative</a:t>
            </a:r>
          </a:p>
          <a:p>
            <a:pPr lvl="3"/>
            <a:r>
              <a:rPr lang="en-US" sz="2200" dirty="0"/>
              <a:t>Expression, copy number, LD, </a:t>
            </a:r>
            <a:r>
              <a:rPr lang="en-US" sz="2200" i="1" dirty="0"/>
              <a:t>p</a:t>
            </a:r>
            <a:r>
              <a:rPr lang="en-US" sz="2200" dirty="0"/>
              <a:t> values</a:t>
            </a:r>
          </a:p>
          <a:p>
            <a:pPr lvl="2"/>
            <a:r>
              <a:rPr lang="en-US" sz="2800" dirty="0"/>
              <a:t>Ordinal</a:t>
            </a:r>
          </a:p>
          <a:p>
            <a:pPr lvl="3"/>
            <a:r>
              <a:rPr lang="en-US" sz="2200" dirty="0"/>
              <a:t>Copy number</a:t>
            </a:r>
          </a:p>
          <a:p>
            <a:pPr lvl="2"/>
            <a:r>
              <a:rPr lang="en-US" sz="2800" dirty="0"/>
              <a:t>Categorical</a:t>
            </a:r>
          </a:p>
          <a:p>
            <a:pPr lvl="3"/>
            <a:r>
              <a:rPr lang="en-US" sz="2200" dirty="0" err="1"/>
              <a:t>Samesense</a:t>
            </a:r>
            <a:r>
              <a:rPr lang="en-US" sz="2200" dirty="0"/>
              <a:t>, missense, nonsense</a:t>
            </a:r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6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Interconnection</a:t>
            </a:r>
          </a:p>
          <a:p>
            <a:pPr lvl="1"/>
            <a:r>
              <a:rPr lang="en-US" sz="2800" dirty="0"/>
              <a:t>Links between features</a:t>
            </a:r>
          </a:p>
          <a:p>
            <a:pPr lvl="2"/>
            <a:r>
              <a:rPr lang="en-US" sz="2800" dirty="0" err="1"/>
              <a:t>eQTLs</a:t>
            </a:r>
            <a:r>
              <a:rPr lang="en-US" sz="2800" dirty="0"/>
              <a:t> or other Regulatory Elements</a:t>
            </a:r>
          </a:p>
          <a:p>
            <a:pPr lvl="2"/>
            <a:r>
              <a:rPr lang="en-US" sz="2800" dirty="0"/>
              <a:t>Translocation</a:t>
            </a:r>
          </a:p>
          <a:p>
            <a:pPr lvl="2"/>
            <a:r>
              <a:rPr lang="en-US" sz="2800" dirty="0"/>
              <a:t>Co-location</a:t>
            </a:r>
          </a:p>
          <a:p>
            <a:pPr lvl="2"/>
            <a:r>
              <a:rPr lang="en-US" sz="2800" dirty="0"/>
              <a:t>Co-expression</a:t>
            </a:r>
          </a:p>
          <a:p>
            <a:pPr lvl="2"/>
            <a:r>
              <a:rPr lang="en-US" sz="2800" dirty="0"/>
              <a:t>Linkage disequilibrium</a:t>
            </a:r>
          </a:p>
          <a:p>
            <a:pPr lvl="2"/>
            <a:r>
              <a:rPr lang="en-US" sz="2800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4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8C794B8-428F-494E-9610-5B285F58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337" y="375081"/>
            <a:ext cx="6031106" cy="6107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431E83-7A2E-F74E-A90D-9BE6A3AB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F0C21-80A1-8F45-85FF-05E5A4A9A9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These figures illustrate connections between </a:t>
            </a:r>
            <a:r>
              <a:rPr lang="en-US" dirty="0" err="1"/>
              <a:t>eQTLs</a:t>
            </a:r>
            <a:r>
              <a:rPr lang="en-US" dirty="0"/>
              <a:t> and the genes they are associated with</a:t>
            </a:r>
          </a:p>
          <a:p>
            <a:r>
              <a:rPr lang="en-US" dirty="0"/>
              <a:t>The </a:t>
            </a:r>
            <a:r>
              <a:rPr lang="en-US" dirty="0" err="1"/>
              <a:t>circos</a:t>
            </a:r>
            <a:r>
              <a:rPr lang="en-US" dirty="0"/>
              <a:t> plot, (a), shows </a:t>
            </a:r>
            <a:r>
              <a:rPr lang="en-US" i="1" dirty="0"/>
              <a:t>trans</a:t>
            </a:r>
            <a:r>
              <a:rPr lang="en-US" dirty="0"/>
              <a:t>-regulatory links</a:t>
            </a:r>
          </a:p>
          <a:p>
            <a:r>
              <a:rPr lang="en-US" dirty="0"/>
              <a:t>The linear plots, (b) and (c), show </a:t>
            </a:r>
            <a:r>
              <a:rPr lang="en-US" i="1" dirty="0"/>
              <a:t>cis</a:t>
            </a:r>
            <a:r>
              <a:rPr lang="en-US" dirty="0"/>
              <a:t>-regulatory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22926-969E-3347-8F45-D18107DDFCB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Fung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Sci Rep.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8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648F7E-EFC9-2D4F-BB87-3F6A2A04F156}"/>
              </a:ext>
            </a:extLst>
          </p:cNvPr>
          <p:cNvSpPr/>
          <p:nvPr/>
        </p:nvSpPr>
        <p:spPr>
          <a:xfrm>
            <a:off x="5435600" y="233958"/>
            <a:ext cx="5130800" cy="632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</a:t>
            </a:r>
            <a:br>
              <a:rPr lang="en-US"/>
            </a:br>
            <a:r>
              <a:rPr lang="en-US"/>
              <a:t>Raster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D1316-C1B7-464C-8438-E5AF6915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365125"/>
            <a:ext cx="4673599" cy="6009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12E00-C8B0-C441-B680-50B86A25E1F0}"/>
              </a:ext>
            </a:extLst>
          </p:cNvPr>
          <p:cNvSpPr txBox="1"/>
          <p:nvPr/>
        </p:nvSpPr>
        <p:spPr>
          <a:xfrm>
            <a:off x="7219950" y="6488668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09275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01407A-362F-A549-AEAA-8ABEA720C47B}"/>
              </a:ext>
            </a:extLst>
          </p:cNvPr>
          <p:cNvSpPr/>
          <p:nvPr/>
        </p:nvSpPr>
        <p:spPr>
          <a:xfrm>
            <a:off x="303100" y="396925"/>
            <a:ext cx="616628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Vector vs Raster</a:t>
            </a: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https://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upload.wikimedia.org</a:t>
            </a:r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/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wikipedia</a:t>
            </a:r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/commons/3/30/Vector-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based_example.svg</a:t>
            </a:r>
            <a:endParaRPr lang="en-US" sz="2800" dirty="0">
              <a:latin typeface="Inconsolatazi4varl_qu" panose="02000503000000000000" pitchFamily="2" charset="0"/>
              <a:ea typeface="SF Pro Display" pitchFamily="2" charset="0"/>
            </a:endParaRP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SF Pro Display" pitchFamily="2" charset="0"/>
                <a:ea typeface="SF Pro Display" pitchFamily="2" charset="0"/>
              </a:rPr>
              <a:t>If you go to the link and zoom in and in and in and in and in, it always remains sharp.</a:t>
            </a: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SF Pro Display" pitchFamily="2" charset="0"/>
                <a:ea typeface="SF Pro Display" pitchFamily="2" charset="0"/>
              </a:rPr>
              <a:t>However, if you take a screenshot and zoom in and in and in, you see</a:t>
            </a:r>
          </a:p>
        </p:txBody>
      </p:sp>
      <p:pic>
        <p:nvPicPr>
          <p:cNvPr id="4" name="Picture 3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0DF007FA-7606-CA4D-AF40-2BE93A18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99" y="1507361"/>
            <a:ext cx="4825061" cy="458343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72B2F60-5AF1-E9B2-2436-19F9A031798B}"/>
              </a:ext>
            </a:extLst>
          </p:cNvPr>
          <p:cNvSpPr/>
          <p:nvPr/>
        </p:nvSpPr>
        <p:spPr>
          <a:xfrm>
            <a:off x="5056094" y="5029200"/>
            <a:ext cx="3738282" cy="1110069"/>
          </a:xfrm>
          <a:custGeom>
            <a:avLst/>
            <a:gdLst>
              <a:gd name="connsiteX0" fmla="*/ 0 w 3738282"/>
              <a:gd name="connsiteY0" fmla="*/ 1021976 h 1110069"/>
              <a:gd name="connsiteX1" fmla="*/ 2554941 w 3738282"/>
              <a:gd name="connsiteY1" fmla="*/ 1008529 h 1110069"/>
              <a:gd name="connsiteX2" fmla="*/ 3738282 w 3738282"/>
              <a:gd name="connsiteY2" fmla="*/ 0 h 111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8282" h="1110069">
                <a:moveTo>
                  <a:pt x="0" y="1021976"/>
                </a:moveTo>
                <a:cubicBezTo>
                  <a:pt x="965947" y="1100417"/>
                  <a:pt x="1931894" y="1178858"/>
                  <a:pt x="2554941" y="1008529"/>
                </a:cubicBezTo>
                <a:cubicBezTo>
                  <a:pt x="3177988" y="838200"/>
                  <a:pt x="3458135" y="419100"/>
                  <a:pt x="373828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8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Vector graphics </a:t>
            </a:r>
            <a:r>
              <a:rPr lang="en-US" dirty="0"/>
              <a:t>are </a:t>
            </a:r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usually far preferable </a:t>
            </a:r>
            <a:r>
              <a:rPr lang="en-US" dirty="0"/>
              <a:t>for visualizations</a:t>
            </a:r>
          </a:p>
          <a:p>
            <a:r>
              <a:rPr lang="en-US" dirty="0"/>
              <a:t>However, do not use vector graphics solutions for plots that have a ton of points</a:t>
            </a:r>
          </a:p>
          <a:p>
            <a:pPr lvl="1"/>
            <a:r>
              <a:rPr lang="en-US" sz="2800" dirty="0"/>
              <a:t>What are ”a ton of points”?</a:t>
            </a:r>
          </a:p>
          <a:p>
            <a:pPr lvl="1"/>
            <a:r>
              <a:rPr lang="en-US" sz="2800" dirty="0"/>
              <a:t>It depends on the processing capacity of the computer generating </a:t>
            </a:r>
            <a:r>
              <a:rPr lang="en-US" sz="2800" i="1" dirty="0"/>
              <a:t>or</a:t>
            </a:r>
            <a:r>
              <a:rPr lang="en-US" sz="2800" dirty="0"/>
              <a:t> (!!) displaying the image</a:t>
            </a:r>
          </a:p>
          <a:p>
            <a:pPr lvl="1"/>
            <a:r>
              <a:rPr lang="en-US" sz="2800" dirty="0"/>
              <a:t>Even if you have a high-powered machine that can create a vector graphics plot with 10,000,000 data points in it, no one on a low-power machine will ever be able to open it</a:t>
            </a:r>
          </a:p>
        </p:txBody>
      </p:sp>
    </p:spTree>
    <p:extLst>
      <p:ext uri="{BB962C8B-B14F-4D97-AF65-F5344CB8AC3E}">
        <p14:creationId xmlns:p14="http://schemas.microsoft.com/office/powerpoint/2010/main" val="2267690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dirty="0"/>
              <a:t>If using raster graphics because of this limitation, turn up the resolution to at least 300 dpi</a:t>
            </a:r>
          </a:p>
          <a:p>
            <a:r>
              <a:rPr lang="en-US" dirty="0"/>
              <a:t>But remember if the image gets enlarged the resolution drops</a:t>
            </a:r>
          </a:p>
          <a:p>
            <a:r>
              <a:rPr lang="en-US" dirty="0"/>
              <a:t>So, an image at 300 dpi, if zoomed in 3× becomes 100 dpi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095A-81F1-DD4D-AC1A-CC450510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18" y="3833097"/>
            <a:ext cx="5799364" cy="2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41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dirty="0"/>
              <a:t>Journals will usual have standards for minimum dpi for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48990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F3E6-F689-A641-9238-717FFB09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and Suffixes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59CD-7EF0-2D4A-95FF-DE062B1BC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A18-583D-6944-8009-AAE278A6B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SVG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(scalable vector graphics)</a:t>
            </a: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EPS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(encapsulated postscript)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PDF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(portable document format)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CA187-3CF1-F347-AF83-D2BAC2619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Raster Graphics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C0CD7-3897-CF48-AE86-E500F4BF5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6019801" cy="3684588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PNG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(portable network graphics)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JPG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(joint photographic experts group)</a:t>
            </a:r>
            <a:endParaRPr lang="en-US" b="1" dirty="0">
              <a:latin typeface="Inconsolatazi4varl_qu" panose="02000503000000000000" pitchFamily="2" charset="0"/>
            </a:endParaRPr>
          </a:p>
          <a:p>
            <a:pPr lvl="1"/>
            <a:r>
              <a:rPr lang="en-US" b="1" dirty="0">
                <a:latin typeface="Inconsolatazi4varl_qu" panose="02000503000000000000" pitchFamily="2" charset="0"/>
              </a:rPr>
              <a:t>JPG</a:t>
            </a:r>
            <a:r>
              <a:rPr lang="en-US" dirty="0"/>
              <a:t> format often uses additional compression that further reduces</a:t>
            </a:r>
            <a:br>
              <a:rPr lang="en-US" dirty="0"/>
            </a:br>
            <a:r>
              <a:rPr lang="en-US" dirty="0"/>
              <a:t>quality</a:t>
            </a: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GIF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(graphics interchange format)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BMP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(bitmap)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8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F3E6-F689-A641-9238-717FFB09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A18-583D-6944-8009-AAE278A6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en-US" dirty="0"/>
              <a:t>To save images from R, you can use these commands:</a:t>
            </a:r>
            <a:endParaRPr lang="en-US" b="1" dirty="0">
              <a:latin typeface="Inconsolatazi4varl_qu" panose="02000503000000000000" pitchFamily="2" charset="0"/>
            </a:endParaRPr>
          </a:p>
          <a:p>
            <a:pPr lvl="1"/>
            <a:r>
              <a:rPr lang="en-US" sz="2800" dirty="0">
                <a:latin typeface="Inconsolatazi4varl_qu" panose="02000503000000000000" pitchFamily="2" charset="0"/>
              </a:rPr>
              <a:t>ggsave()</a:t>
            </a:r>
          </a:p>
          <a:p>
            <a:pPr lvl="2"/>
            <a:r>
              <a:rPr lang="en-US" sz="2400" dirty="0"/>
              <a:t>Saves the last plot and guesses the format from the filename suffix</a:t>
            </a:r>
          </a:p>
          <a:p>
            <a:pPr lvl="2"/>
            <a:r>
              <a:rPr lang="en-US" sz="2400" dirty="0">
                <a:latin typeface="Inconsolatazi4varl_qu" panose="02000503000000000000" pitchFamily="2" charset="0"/>
              </a:rPr>
              <a:t>ggsave("myplot.pdf", width = 8, height = 8, units = "cm",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       dpi = 300)</a:t>
            </a:r>
          </a:p>
          <a:p>
            <a:pPr lvl="2"/>
            <a:endParaRPr lang="en-US" sz="2400" dirty="0">
              <a:latin typeface="Inconsolatazi4varl_qu" panose="02000503000000000000" pitchFamily="2" charset="0"/>
            </a:endParaRPr>
          </a:p>
          <a:p>
            <a:pPr lvl="1"/>
            <a:r>
              <a:rPr lang="en-US" sz="2800" dirty="0">
                <a:latin typeface="Inconsolatazi4varl_qu" panose="02000503000000000000" pitchFamily="2" charset="0"/>
              </a:rPr>
              <a:t>pdf()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png()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svglite()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jpeg()</a:t>
            </a:r>
            <a:r>
              <a:rPr lang="en-US" sz="2800" dirty="0"/>
              <a:t>, etc.</a:t>
            </a:r>
          </a:p>
          <a:p>
            <a:pPr lvl="2"/>
            <a:r>
              <a:rPr lang="en-US" sz="2400" dirty="0"/>
              <a:t>Opens a stream, saves plotted code to it.</a:t>
            </a:r>
          </a:p>
          <a:p>
            <a:pPr lvl="2"/>
            <a:r>
              <a:rPr lang="en-US" sz="2400" dirty="0"/>
              <a:t>It is necessary to close the “device” when </a:t>
            </a:r>
            <a:r>
              <a:rPr lang="en-US" sz="2400"/>
              <a:t>done plotting.</a:t>
            </a:r>
            <a:endParaRPr lang="en-US" sz="2400" dirty="0"/>
          </a:p>
          <a:p>
            <a:pPr lvl="2"/>
            <a:r>
              <a:rPr lang="en-US" sz="2400" dirty="0">
                <a:latin typeface="Inconsolatazi4varl_qu" panose="02000503000000000000" pitchFamily="2" charset="0"/>
              </a:rPr>
              <a:t>png("myplot.png", w = 8, h = 8, u = "cm", r = 300)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plot(…)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dev.off()</a:t>
            </a:r>
          </a:p>
        </p:txBody>
      </p:sp>
    </p:spTree>
    <p:extLst>
      <p:ext uri="{BB962C8B-B14F-4D97-AF65-F5344CB8AC3E}">
        <p14:creationId xmlns:p14="http://schemas.microsoft.com/office/powerpoint/2010/main" val="7040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0CAB-CC5D-8C43-9BDC-B91B1E47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Taxonomies for Genomic Map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CD02E-9620-BC4A-A774-4684464A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C596-8A49-3B41-A87E-64FA2DE0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55A0-AE7B-494B-ADD8-7927B08D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Layout</a:t>
            </a:r>
          </a:p>
          <a:p>
            <a:r>
              <a:rPr lang="en-US"/>
              <a:t>Partition</a:t>
            </a:r>
          </a:p>
          <a:p>
            <a:r>
              <a:rPr lang="en-US"/>
              <a:t>Abstraction</a:t>
            </a:r>
          </a:p>
          <a:p>
            <a:r>
              <a:rPr lang="en-US"/>
              <a:t>Arrangement</a:t>
            </a:r>
          </a:p>
        </p:txBody>
      </p:sp>
    </p:spTree>
    <p:extLst>
      <p:ext uri="{BB962C8B-B14F-4D97-AF65-F5344CB8AC3E}">
        <p14:creationId xmlns:p14="http://schemas.microsoft.com/office/powerpoint/2010/main" val="409813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C596-8A49-3B41-A87E-64FA2DE0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55A0-AE7B-494B-ADD8-7927B08D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</a:t>
            </a:r>
          </a:p>
          <a:p>
            <a:r>
              <a:rPr lang="en-US"/>
              <a:t>Circular</a:t>
            </a:r>
          </a:p>
          <a:p>
            <a:r>
              <a:rPr lang="en-US"/>
              <a:t>Space-filling</a:t>
            </a:r>
          </a:p>
          <a:p>
            <a:r>
              <a:rPr lang="en-US"/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59923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1985-18B4-C44B-AB99-B45D6B87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A804-2573-054B-AB9D-B0B351951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  <a:p>
            <a:r>
              <a:rPr lang="en-US"/>
              <a:t>Most genome browsers (UCSC etc.)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DF6FB-9F6E-DD40-9339-F3386BD8C0B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55FA46-3A90-0948-96DF-B8E28822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3429000"/>
            <a:ext cx="1005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1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Circular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Circos</a:t>
            </a:r>
            <a:r>
              <a:rPr lang="en-US" dirty="0"/>
              <a:t>” plots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8DAA0E7-071C-DD44-B67F-3C5BCF69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8" y="502920"/>
            <a:ext cx="5870592" cy="5852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Mullin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Biol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7931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Space-</a:t>
            </a:r>
            <a:br>
              <a:rPr lang="en-US" dirty="0"/>
            </a:br>
            <a:r>
              <a:rPr lang="en-US" dirty="0"/>
              <a:t>Filling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996"/>
            <a:ext cx="10515600" cy="4351338"/>
          </a:xfrm>
        </p:spPr>
        <p:txBody>
          <a:bodyPr/>
          <a:lstStyle/>
          <a:p>
            <a:r>
              <a:rPr lang="en-US" dirty="0"/>
              <a:t>e.g., Hilbert curves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Kharchenko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Nature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73F7B45-49BC-484E-9FB5-C252EA8B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05" y="155852"/>
            <a:ext cx="8060895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2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</TotalTime>
  <Words>1011</Words>
  <Application>Microsoft Macintosh PowerPoint</Application>
  <PresentationFormat>Widescreen</PresentationFormat>
  <Paragraphs>188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SF PRO DISPLAY SEMIBOLD</vt:lpstr>
      <vt:lpstr>SF Pro Display Light</vt:lpstr>
      <vt:lpstr>Inconsolatazi4varl_qu</vt:lpstr>
      <vt:lpstr>Arial</vt:lpstr>
      <vt:lpstr>SF Pro Display</vt:lpstr>
      <vt:lpstr>Office Theme</vt:lpstr>
      <vt:lpstr>Genomic Visualization</vt:lpstr>
      <vt:lpstr>PowerPoint Presentation</vt:lpstr>
      <vt:lpstr>Learning Objectives</vt:lpstr>
      <vt:lpstr>Taxonomies for Genomic Map Visualizations</vt:lpstr>
      <vt:lpstr>Visualization Taxonomy</vt:lpstr>
      <vt:lpstr>Layout</vt:lpstr>
      <vt:lpstr>Linear Layouts</vt:lpstr>
      <vt:lpstr>Circular Layout</vt:lpstr>
      <vt:lpstr>Space- Filling Layout</vt:lpstr>
      <vt:lpstr>Spacial Layout</vt:lpstr>
      <vt:lpstr>Partition</vt:lpstr>
      <vt:lpstr>Contiguous Partition</vt:lpstr>
      <vt:lpstr>Segregated Partition</vt:lpstr>
      <vt:lpstr>Abstraction</vt:lpstr>
      <vt:lpstr>Abstraction</vt:lpstr>
      <vt:lpstr>Abstraction</vt:lpstr>
      <vt:lpstr>Abstraction</vt:lpstr>
      <vt:lpstr>Arrangement (Comparing or Linking)</vt:lpstr>
      <vt:lpstr>Arrangement (Comparing or Linking)</vt:lpstr>
      <vt:lpstr>Arrangement (Comparing or Linking)</vt:lpstr>
      <vt:lpstr>Arrangement (Comparing or Linking)</vt:lpstr>
      <vt:lpstr>Arrangement (Comparing or Linking)</vt:lpstr>
      <vt:lpstr>Data or Feature Taxonomy</vt:lpstr>
      <vt:lpstr>Data or Feature Taxonomy</vt:lpstr>
      <vt:lpstr>Sparse Features</vt:lpstr>
      <vt:lpstr>PowerPoint Presentation</vt:lpstr>
      <vt:lpstr>Contiguous Features</vt:lpstr>
      <vt:lpstr>PowerPoint Presentation</vt:lpstr>
      <vt:lpstr>Data or Feature Taxonomy</vt:lpstr>
      <vt:lpstr>Data or Feature Taxonomy</vt:lpstr>
      <vt:lpstr>Data or Feature Taxonomy</vt:lpstr>
      <vt:lpstr>Visualizing Links</vt:lpstr>
      <vt:lpstr>Vector vs Raster Graphics</vt:lpstr>
      <vt:lpstr>PowerPoint Presentation</vt:lpstr>
      <vt:lpstr>Vector vs Raster Graphics</vt:lpstr>
      <vt:lpstr>Vector vs Raster Graphics</vt:lpstr>
      <vt:lpstr>Vector vs Raster Graphics</vt:lpstr>
      <vt:lpstr>File Formats and Suffixes</vt:lpstr>
      <vt:lpstr>Saving R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186</cp:revision>
  <dcterms:created xsi:type="dcterms:W3CDTF">2018-11-09T14:32:06Z</dcterms:created>
  <dcterms:modified xsi:type="dcterms:W3CDTF">2025-02-18T17:56:21Z</dcterms:modified>
</cp:coreProperties>
</file>